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  <p:embeddedFontLst>
    <p:embeddedFont>
      <p:font typeface="Petrona"/>
      <p:regular r:id="rId37"/>
    </p:embeddedFont>
    <p:embeddedFont>
      <p:font typeface="Petrona"/>
      <p:regular r:id="rId38"/>
    </p:embeddedFont>
    <p:embeddedFont>
      <p:font typeface="Petrona"/>
      <p:regular r:id="rId39"/>
    </p:embeddedFont>
    <p:embeddedFont>
      <p:font typeface="Petrona"/>
      <p:regular r:id="rId40"/>
    </p:embeddedFont>
    <p:embeddedFont>
      <p:font typeface="Inter"/>
      <p:regular r:id="rId41"/>
    </p:embeddedFont>
    <p:embeddedFont>
      <p:font typeface="Inter"/>
      <p:regular r:id="rId42"/>
    </p:embeddedFont>
    <p:embeddedFont>
      <p:font typeface="Inter"/>
      <p:regular r:id="rId43"/>
    </p:embeddedFont>
    <p:embeddedFont>
      <p:font typeface="Inter"/>
      <p:regular r:id="rId4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Relationship Id="rId38" Type="http://schemas.openxmlformats.org/officeDocument/2006/relationships/font" Target="fonts/font2.fntdata"/><Relationship Id="rId39" Type="http://schemas.openxmlformats.org/officeDocument/2006/relationships/font" Target="fonts/font3.fntdata"/><Relationship Id="rId40" Type="http://schemas.openxmlformats.org/officeDocument/2006/relationships/font" Target="fonts/font4.fntdata"/><Relationship Id="rId41" Type="http://schemas.openxmlformats.org/officeDocument/2006/relationships/font" Target="fonts/font5.fntdata"/><Relationship Id="rId42" Type="http://schemas.openxmlformats.org/officeDocument/2006/relationships/font" Target="fonts/font6.fntdata"/><Relationship Id="rId43" Type="http://schemas.openxmlformats.org/officeDocument/2006/relationships/font" Target="fonts/font7.fntdata"/><Relationship Id="rId4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on LinkedIn/Twitter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deck.com/nbarbettini/oauth-and-openid-connect-in-plain-english?slide=5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ismatic.io/docs/getting-started/oauth2/what-is-oauth2/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pumudu88/google-oauth2-api-explained-dbb84ff97079" TargetMode="External"/><Relationship Id="rId1" Type="http://schemas.openxmlformats.org/officeDocument/2006/relationships/image" Target="../media/image-17-1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inline-errata/rfc6749.html" TargetMode="External"/><Relationship Id="rId1" Type="http://schemas.openxmlformats.org/officeDocument/2006/relationships/image" Target="../media/image-18-1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oauth.com/playground/index.html" TargetMode="External"/><Relationship Id="rId3" Type="http://schemas.openxmlformats.org/officeDocument/2006/relationships/hyperlink" Target="https://datatracker.ietf.org/doc/html/draft-ietf-oauth-security-topics" TargetMode="External"/><Relationship Id="rId2" Type="http://schemas.openxmlformats.org/officeDocument/2006/relationships/image" Target="../media/image-19-1.png"/><Relationship Id="rId4" Type="http://schemas.openxmlformats.org/officeDocument/2006/relationships/slideLayout" Target="../slideLayouts/slideLayout20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hyperlink" Target="https://attacker.example/.somesite.example" TargetMode="External"/><Relationship Id="rId3" Type="http://schemas.openxmlformats.org/officeDocument/2006/relationships/hyperlink" Target="https://portswigger.net/web-security/oauth/lab-oauth-account-hijacking-via-redirect-uri" TargetMode="External"/><Relationship Id="rId4" Type="http://schemas.openxmlformats.org/officeDocument/2006/relationships/hyperlink" Target="https://www.acsac.org/2023/files/web/slides/innocenti-97-oauthvalidation.pdf" TargetMode="External"/><Relationship Id="rId5" Type="http://schemas.openxmlformats.org/officeDocument/2006/relationships/hyperlink" Target="https://i.blackhat.com/asia-19/Fri-March-29/bh-asia-Wang-Make-Redirection-Evil-Again-wp.pdf" TargetMode="External"/><Relationship Id="rId2" Type="http://schemas.openxmlformats.org/officeDocument/2006/relationships/image" Target="../media/image-23-1.png"/><Relationship Id="rId6" Type="http://schemas.openxmlformats.org/officeDocument/2006/relationships/slideLayout" Target="../slideLayouts/slideLayout24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alt.security/blog/traveling-with-oauth-account-takeover-on-booking-com" TargetMode="External"/><Relationship Id="rId4" Type="http://schemas.openxmlformats.org/officeDocument/2006/relationships/hyperlink" Target="https://ysamm.com/?p=763" TargetMode="External"/><Relationship Id="rId5" Type="http://schemas.openxmlformats.org/officeDocument/2006/relationships/hyperlink" Target="https://portswigger.net/web-security/oauth/lab-oauth-account-hijacking-via-redirect-uri" TargetMode="External"/><Relationship Id="rId6" Type="http://schemas.openxmlformats.org/officeDocument/2006/relationships/hyperlink" Target="https://www.acsac.org/2023/files/web/slides/innocenti-97-oauthvalidation.pdf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tracker.ietf.org/doc/html/rfc6749" TargetMode="External"/><Relationship Id="rId2" Type="http://schemas.openxmlformats.org/officeDocument/2006/relationships/hyperlink" Target="https://oauth.net/2/" TargetMode="External"/><Relationship Id="rId3" Type="http://schemas.openxmlformats.org/officeDocument/2006/relationships/hyperlink" Target="https://www.oauth.com/playground/index.html" TargetMode="External"/><Relationship Id="rId4" Type="http://schemas.openxmlformats.org/officeDocument/2006/relationships/hyperlink" Target="https://portswigger.net/web-security/oauth" TargetMode="External"/><Relationship Id="rId5" Type="http://schemas.openxmlformats.org/officeDocument/2006/relationships/hyperlink" Target="https://cheatsheetseries.owasp.org/cheatsheets/OAuth2_Cheat_Sheet.html" TargetMode="External"/><Relationship Id="rId6" Type="http://schemas.openxmlformats.org/officeDocument/2006/relationships/slideLayout" Target="../slideLayouts/slideLayout30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Greek_language" TargetMode="External"/><Relationship Id="rId2" Type="http://schemas.openxmlformats.org/officeDocument/2006/relationships/hyperlink" Target="https://en.wikipedia.org/wiki/Logical_assertion" TargetMode="External"/><Relationship Id="rId3" Type="http://schemas.openxmlformats.org/officeDocument/2006/relationships/hyperlink" Target="https://en.wikipedia.org/wiki/Digital_identity" TargetMode="External"/><Relationship Id="rId4" Type="http://schemas.openxmlformats.org/officeDocument/2006/relationships/hyperlink" Target="https://en.wikipedia.org/wiki/Identity_(philosophy)" TargetMode="External"/><Relationship Id="rId5" Type="http://schemas.openxmlformats.org/officeDocument/2006/relationships/hyperlink" Target="https://en.wikipedia.org/wiki/Authentication#cite_note-1" TargetMode="External"/><Relationship Id="rId6" Type="http://schemas.openxmlformats.org/officeDocument/2006/relationships/hyperlink" Target="https://en.wikipedia.org/wiki/Authentication#cite_note-:1-2" TargetMode="External"/><Relationship Id="rId7" Type="http://schemas.openxmlformats.org/officeDocument/2006/relationships/hyperlink" Target="https://en.wikipedia.org/wiki/Identity_document" TargetMode="External"/><Relationship Id="rId8" Type="http://schemas.openxmlformats.org/officeDocument/2006/relationships/hyperlink" Target="https://en.wikipedia.org/wiki/Website" TargetMode="External"/><Relationship Id="rId9" Type="http://schemas.openxmlformats.org/officeDocument/2006/relationships/hyperlink" Target="https://en.wikipedia.org/wiki/Public_key_certificate" TargetMode="External"/><Relationship Id="rId10" Type="http://schemas.openxmlformats.org/officeDocument/2006/relationships/hyperlink" Target="https://en.wikipedia.org/wiki/Authentication#cite_note-Turner-DigitalAuthentication-Basics-3" TargetMode="External"/><Relationship Id="rId11" Type="http://schemas.openxmlformats.org/officeDocument/2006/relationships/hyperlink" Target="https://en.wikipedia.org/wiki/Carbon_dating" TargetMode="External"/><Relationship Id="rId12" Type="http://schemas.openxmlformats.org/officeDocument/2006/relationships/hyperlink" Target="https://en.wikipedia.org/wiki/Counterfeit" TargetMode="External"/><Relationship Id="rId13" Type="http://schemas.openxmlformats.org/officeDocument/2006/relationships/hyperlink" Target="https://en.wikipedia.org/wiki/American_and_British_English_spelling_differences#-ise,_-ize_(-isation,_-ization)" TargetMode="External"/><Relationship Id="rId14" Type="http://schemas.openxmlformats.org/officeDocument/2006/relationships/hyperlink" Target="https://en.wikipedia.org/wiki/Information_security" TargetMode="External"/><Relationship Id="rId15" Type="http://schemas.openxmlformats.org/officeDocument/2006/relationships/hyperlink" Target="https://en.wikipedia.org/wiki/Computer_security" TargetMode="External"/><Relationship Id="rId16" Type="http://schemas.openxmlformats.org/officeDocument/2006/relationships/hyperlink" Target="https://en.wikipedia.org/wiki/Identity_management" TargetMode="External"/><Relationship Id="rId17" Type="http://schemas.openxmlformats.org/officeDocument/2006/relationships/hyperlink" Target="https://en.wikipedia.org/wiki/Authorization#cite_note-1" TargetMode="External"/><Relationship Id="rId18" Type="http://schemas.openxmlformats.org/officeDocument/2006/relationships/slideLayout" Target="../slideLayouts/slideLayout8.xml"/><Relationship Id="rId1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OAuth#cite_note-NIST-1" TargetMode="External"/><Relationship Id="rId2" Type="http://schemas.openxmlformats.org/officeDocument/2006/relationships/hyperlink" Target="https://en.wikipedia.org/wiki/OAuth#cite_note-RFC6749-2" TargetMode="External"/><Relationship Id="rId3" Type="http://schemas.openxmlformats.org/officeDocument/2006/relationships/hyperlink" Target="https://en.wikipedia.org/wiki/Delegation_(computer_security)" TargetMode="External"/><Relationship Id="rId4" Type="http://schemas.openxmlformats.org/officeDocument/2006/relationships/hyperlink" Target="https://en.wikipedia.org/wiki/OAuth#cite_note-3" TargetMode="External"/><Relationship Id="rId5" Type="http://schemas.openxmlformats.org/officeDocument/2006/relationships/hyperlink" Target="https://en.wikipedia.org/wiki/OAuth#cite_note-4" TargetMode="External"/><Relationship Id="rId6" Type="http://schemas.openxmlformats.org/officeDocument/2006/relationships/hyperlink" Target="https://en.wikipedia.org/wiki/Amazon_(company)" TargetMode="External"/><Relationship Id="rId7" Type="http://schemas.openxmlformats.org/officeDocument/2006/relationships/hyperlink" Target="https://en.wikipedia.org/wiki/OAuth#cite_note-5" TargetMode="External"/><Relationship Id="rId8" Type="http://schemas.openxmlformats.org/officeDocument/2006/relationships/hyperlink" Target="https://en.wikipedia.org/wiki/Google" TargetMode="External"/><Relationship Id="rId9" Type="http://schemas.openxmlformats.org/officeDocument/2006/relationships/hyperlink" Target="https://en.wikipedia.org/wiki/Meta_Platforms" TargetMode="External"/><Relationship Id="rId10" Type="http://schemas.openxmlformats.org/officeDocument/2006/relationships/hyperlink" Target="https://en.wikipedia.org/wiki/Microsoft" TargetMode="External"/><Relationship Id="rId11" Type="http://schemas.openxmlformats.org/officeDocument/2006/relationships/hyperlink" Target="https://en.wikipedia.org/wiki/Twitter" TargetMode="External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7783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Hacking OAuth: An Attacker's View of your OAuth Flows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946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8176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0A77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4757" y="5714405"/>
            <a:ext cx="1209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564862"/>
            <a:ext cx="43326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Sheshananda Reddy Kandula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021" y="430173"/>
            <a:ext cx="8361759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spc="-6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do we need to share resources </a:t>
            </a:r>
            <a:pPr indent="0" marL="0">
              <a:lnSpc>
                <a:spcPts val="4200"/>
              </a:lnSpc>
              <a:buNone/>
            </a:pPr>
            <a:r>
              <a:rPr lang="en-US" sz="3350" b="1" spc="-68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securely</a:t>
            </a:r>
            <a:pPr indent="0" marL="0">
              <a:lnSpc>
                <a:spcPts val="4200"/>
              </a:lnSpc>
              <a:buNone/>
            </a:pPr>
            <a:r>
              <a:rPr lang="en-US" sz="3350" b="1" spc="-6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?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46021" y="1278255"/>
            <a:ext cx="1353835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Resources like Users' First Name, Last Name, Email Address, Physical Address, Preferred Language etc.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6021" y="1703308"/>
            <a:ext cx="1353835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don't want to Type or Enter the details details manually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6021" y="2128361"/>
            <a:ext cx="1353835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don't want to remember/store the passwords securely (It's a good purpose)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021" y="2728913"/>
            <a:ext cx="1958697" cy="31061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46021" y="6010513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spc="-3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ChatGPT Sign up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46021" y="6434614"/>
            <a:ext cx="30991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61" y="2728913"/>
            <a:ext cx="1958697" cy="28811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33361" y="5785604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spc="-3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Eventbrite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4033361" y="6209705"/>
            <a:ext cx="30991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02" y="2728913"/>
            <a:ext cx="1958697" cy="17866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20702" y="4691063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spc="-3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Wall Street Journal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520702" y="5115163"/>
            <a:ext cx="30991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043" y="2728913"/>
            <a:ext cx="3099197" cy="309336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008043" y="5997773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spc="-3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LinkedIn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11008043" y="6421874"/>
            <a:ext cx="30991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546021" y="7000042"/>
            <a:ext cx="1353835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Above images only for Sign up and sharing name and email etc. 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546021" y="7487483"/>
            <a:ext cx="1353835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OAuth can be used to share the images/files/etc as well. 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12382738" cy="741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spc="-9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OK. OAuth Solved it. What we did before OAuth?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765459"/>
            <a:ext cx="13120926" cy="47804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6788468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Ref: </a:t>
            </a:r>
            <a:pPr indent="0" marL="0">
              <a:lnSpc>
                <a:spcPts val="2700"/>
              </a:lnSpc>
              <a:buNone/>
            </a:pPr>
            <a:r>
              <a:rPr lang="en-US" sz="1650" u="sng" spc="-34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https://speakerdeck.com/nbarbettini/oauth-and-openid-connect-in-plain-english?slide=5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4737" y="7456765"/>
            <a:ext cx="12382500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spc="-5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It's not a good idea to share your passwords with some random registration page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7136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OAuth works?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5046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have an account with Google, Facebook, Apple or any company you trust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501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OAuth works?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23826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have already an account with Google, Facebook, Apple or any company you trust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7107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registration page suddenly ask you to Sign Up with Links (as shown above)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186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OAuth works?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7451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have already an account with Google, Facebook, Apple or SaaS or any company you trust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7791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registration page suddenly ask you to Sign Up with Links (as shown above)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1072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you logged into anyone of the Google/Facebook/Apple accounts and agree to share the data to New website, then only they share it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256" y="413504"/>
            <a:ext cx="4560094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spc="-65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Flow at High Level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256" y="1324928"/>
            <a:ext cx="6376035" cy="69528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6256" y="8446889"/>
            <a:ext cx="66055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176" y="1324928"/>
            <a:ext cx="5751790" cy="43231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6176" y="5817156"/>
            <a:ext cx="66055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526256" y="8991719"/>
            <a:ext cx="1357788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Ref: </a:t>
            </a:r>
            <a:pPr indent="0" marL="0">
              <a:lnSpc>
                <a:spcPts val="1850"/>
              </a:lnSpc>
              <a:buNone/>
            </a:pPr>
            <a:r>
              <a:rPr lang="en-US" sz="1150" u="sng" spc="-24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https://prismatic.io/docs/getting-started/oauth2/what-is-oauth2/</a:t>
            </a:r>
            <a:endParaRPr lang="en-US" sz="11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981" y="481132"/>
            <a:ext cx="4808458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spc="-7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Terminology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11981" y="1431846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Owner</a:t>
            </a:r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User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1981" y="1842730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Server</a:t>
            </a:r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The server that contains users information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1981" y="2253615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Server</a:t>
            </a:r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Handles the user data and interactions with 3rd party app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1981" y="2664500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</a:t>
            </a:r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3rd Party app which is requesting access or we are registering now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1981" y="3075384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client_id : 3rd party app 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1981" y="3486269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client_secret : it's a secret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1981" y="3897154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Token and Refresh Token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1981" y="4308038"/>
            <a:ext cx="1340643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Code : </a:t>
            </a:r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Intermediate to get the tokens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11981" y="4854416"/>
            <a:ext cx="13406437" cy="1940957"/>
          </a:xfrm>
          <a:prstGeom prst="roundRect">
            <a:avLst>
              <a:gd name="adj" fmla="val 3784"/>
            </a:avLst>
          </a:prstGeom>
          <a:solidFill>
            <a:srgbClr val="E0D7F4"/>
          </a:solidFill>
          <a:ln/>
        </p:spPr>
      </p:sp>
      <p:sp>
        <p:nvSpPr>
          <p:cNvPr id="12" name="Shape 10"/>
          <p:cNvSpPr/>
          <p:nvPr/>
        </p:nvSpPr>
        <p:spPr>
          <a:xfrm>
            <a:off x="603290" y="4854416"/>
            <a:ext cx="13423821" cy="1940957"/>
          </a:xfrm>
          <a:prstGeom prst="roundRect">
            <a:avLst>
              <a:gd name="adj" fmla="val 1351"/>
            </a:avLst>
          </a:prstGeom>
          <a:solidFill>
            <a:srgbClr val="E0D7F4"/>
          </a:solidFill>
          <a:ln/>
        </p:spPr>
      </p:sp>
      <p:sp>
        <p:nvSpPr>
          <p:cNvPr id="13" name="Text 11"/>
          <p:cNvSpPr/>
          <p:nvPr/>
        </p:nvSpPr>
        <p:spPr>
          <a:xfrm>
            <a:off x="778073" y="4985504"/>
            <a:ext cx="13074253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https://authorization-server.com/authorize?</a:t>
            </a:r>
            <a:endParaRPr lang="en-US" sz="135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response_type=code</a:t>
            </a:r>
            <a:endParaRPr lang="en-US" sz="135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&amp;client_id=4SDzdxh-nbx0eq7fBK0jh8-w</a:t>
            </a:r>
            <a:endParaRPr lang="en-US" sz="135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&amp;redirect_uri=https://www.oauth.com/playground/authorization-code.html</a:t>
            </a:r>
            <a:endParaRPr lang="en-US" sz="135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&amp;scope=photo+offline_access</a:t>
            </a:r>
            <a:endParaRPr lang="en-US" sz="135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&amp;state=PVPrz3naUgOsmFxz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11981" y="6992064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11981" y="7468552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840"/>
            <a:ext cx="4367093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spc="-6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OAuth Flow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784" y="1300282"/>
            <a:ext cx="9131379" cy="6059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784" y="7538680"/>
            <a:ext cx="135188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u="sng" spc="-25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Oauth2  API Explained</a:t>
            </a:r>
            <a:endParaRPr lang="en-US" sz="12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81846"/>
            <a:ext cx="9405580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spc="-7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Refreshing Access Token with Refresh Token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291" y="1434465"/>
            <a:ext cx="9374862" cy="5836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3291" y="7467838"/>
            <a:ext cx="134038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rfc6749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Playground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3393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Website: </a:t>
            </a:r>
            <a:pPr indent="0" marL="0">
              <a:lnSpc>
                <a:spcPts val="3550"/>
              </a:lnSpc>
              <a:buNone/>
            </a:pPr>
            <a:r>
              <a:rPr lang="en-US" sz="220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https://www.oauth.com/playground/index.html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42598"/>
            <a:ext cx="4082891" cy="22682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66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Security Best Current Practice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386" y="480417"/>
            <a:ext cx="4804291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spc="-7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Whoami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11386" y="1430179"/>
            <a:ext cx="1340762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@Sheshananda Reddy Kandula</a:t>
            </a:r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1386" y="1840587"/>
            <a:ext cx="1340762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years in Application Security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86" y="2386370"/>
            <a:ext cx="5532239" cy="48885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1386" y="7471410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7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8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Code Flows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21638" y="1585198"/>
            <a:ext cx="36999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Authorization Code Flow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21638" y="2319695"/>
            <a:ext cx="131871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Authorization Code flow is suitable for server-side applications, utilizing an intermediary authorization server to exchange a code for an access token.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8744"/>
            <a:ext cx="348936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Credentials Flow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21638" y="402324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 Credentials flow is used for machine-to-machine authentication, without user involvement.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62368"/>
            <a:ext cx="98945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Authorization Code Flow with PKCE (Proof Key for Code Exchange)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21638" y="539686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mobile apps, single-page applications (SPAs), or other clients that can’t keep secrets.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595872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against Authorization Code Injection attacks.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6597848"/>
            <a:ext cx="53810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Implicit Flow (Insecure/deprecated)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21638" y="733234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Implicit flow, designed for client-side applications, 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directly returns an access token,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introducing unique risks.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036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Reqeusts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163610"/>
            <a:ext cx="13042821" cy="2517458"/>
          </a:xfrm>
          <a:prstGeom prst="roundRect">
            <a:avLst>
              <a:gd name="adj" fmla="val 3784"/>
            </a:avLst>
          </a:prstGeom>
          <a:solidFill>
            <a:srgbClr val="E0D7F4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3163610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E0D7F4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3333631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https://authorization-server.com/authorize?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response_type=code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&amp;client_id=4SDzdxh-nbx0eq7fBK0jh8-w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&amp;redirect_uri=https://www.oauth.com/playground/authorization-code.html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&amp;scope=photo+offline_access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&amp;state=PVPrz3naUgOsmFxz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36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a close look at the request, You can guess few possible attacks 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712589"/>
            <a:ext cx="7686199" cy="1431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spc="-90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OAuth Vulnerabilities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15301" y="2456736"/>
            <a:ext cx="3739039" cy="3271242"/>
          </a:xfrm>
          <a:prstGeom prst="roundRect">
            <a:avLst>
              <a:gd name="adj" fmla="val 2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1161" y="2672596"/>
            <a:ext cx="330731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Misconfigurations in Redirect URIs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31161" y="3513296"/>
            <a:ext cx="3307318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can exploit flaws in redirect URI configurations to gain unauthorized access to sensitive user data, impersonate legitimate users, or even escalate privileges within the system.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580" y="2456736"/>
            <a:ext cx="3739039" cy="3271242"/>
          </a:xfrm>
          <a:prstGeom prst="roundRect">
            <a:avLst>
              <a:gd name="adj" fmla="val 2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8440" y="2672596"/>
            <a:ext cx="330731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Broken Authorization Grants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378440" y="3513296"/>
            <a:ext cx="3307318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Vulnerabilities in the way authorization grants are handled can lead to account takeovers and data breaches.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5301" y="5936218"/>
            <a:ext cx="7686199" cy="1580793"/>
          </a:xfrm>
          <a:prstGeom prst="roundRect">
            <a:avLst>
              <a:gd name="adj" fmla="val 55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1161" y="6152078"/>
            <a:ext cx="349436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Weak Client Authentication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431161" y="6634877"/>
            <a:ext cx="725447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Inadequate client authentication can allow attackers to masquerade as legitimate applications and gain unauthorized access to protected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755" y="403741"/>
            <a:ext cx="5650706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b="1" spc="-6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Redirect URI Misconfigurations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13755" y="1201936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Open Redirects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3755" y="1488043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 validation and allowlisting of redirect URIs is critical to prevent such attacks. 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3755" y="1774150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client redirect URIs against the pre-registered URIs with </a:t>
            </a:r>
            <a:pPr algn="l" indent="0" marL="0">
              <a:lnSpc>
                <a:spcPts val="1800"/>
              </a:lnSpc>
              <a:buNone/>
            </a:pPr>
            <a:r>
              <a:rPr lang="en-US" sz="1150" b="1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 String Match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3755" y="2174081"/>
            <a:ext cx="1360289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https://*.somesite.example/* —&gt; </a:t>
            </a:r>
            <a:pPr indent="0" marL="0">
              <a:lnSpc>
                <a:spcPts val="2300"/>
              </a:lnSpc>
              <a:buNone/>
            </a:pPr>
            <a:r>
              <a:rPr lang="en-US" sz="140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https://attacker.example/.somesite.example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13755" y="2632710"/>
            <a:ext cx="1360289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b="1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Parser issues: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55" y="3091339"/>
            <a:ext cx="7609999" cy="353568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13755" y="6792158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Lab: OAuth account hijacking via redirect_uri | Web Security Academy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13755" y="7192089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https://www.acsac.org/2023/files/web/slides/innocenti-97-oauthvalidation.pdf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13755" y="7592020"/>
            <a:ext cx="1360289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https://i.blackhat.com/asia-19/Fri-March-29/bh-asia-Wang-Make-Redirection-Evil-Again-wp.pdf</a:t>
            </a:r>
            <a:endParaRPr lang="en-US" sz="11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909" y="328374"/>
            <a:ext cx="5606296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b="1" spc="-52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Redirect URI Misconfigurations conti…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17909" y="977503"/>
            <a:ext cx="13794581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spc="-1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Redirect URI + XSS/Open Redirection/HTML Injection —&gt; Account takeover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9032" y="1383268"/>
            <a:ext cx="5352217" cy="143291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9" y="3030974"/>
            <a:ext cx="5008602" cy="32467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7909" y="6411992"/>
            <a:ext cx="13794581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417909" y="6737271"/>
            <a:ext cx="13794581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u="sng" spc="-19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Account Takeover - Account Takeover on Booking.com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417909" y="7062549"/>
            <a:ext cx="13794581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u="sng" spc="-19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Multiple bugs chained to takeover Facebook Accounts which uses Gmail.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417909" y="7387828"/>
            <a:ext cx="13794581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u="sng" spc="-19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Lab: OAuth account hijacking via redirect_uri | Web Security Academy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17909" y="7713107"/>
            <a:ext cx="13794581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u="sng" spc="-19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https://www.acsac.org/2023/files/web/slides/innocenti-97-oauthvalidation.pdf</a:t>
            </a:r>
            <a:endParaRPr lang="en-US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1168574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Authorization Grant Vulnerabilities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Authorization Grants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Authorization Code, Implicit Flow) are vulnerable to exploitation.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Improper implementation can allow attackers to bypass the authorization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Weakness in Grant Validation Logic: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80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to validate key parameters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lead to unauthorized access.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02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Flaws in token exchange mechanisms can allow attackers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 valid tokens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 user consent.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821"/>
            <a:ext cx="1040391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Attacking Weak Client Authentication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3392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7439" y="2339221"/>
            <a:ext cx="407312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Exploiting Hardcoded Secrets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7439" y="2865239"/>
            <a:ext cx="57844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Client Authentication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Many OAuth implementations use inadequate client authentication methods, allowing attackers to impersonate legitimate clients and gain unauthorized access to sensitive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417439" y="4759047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Insecure Secret Storage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Hardcoding client secrets in application code or storing them insecurely makes it easy for attackers to retrieve and misuse these secrets to authenticate as valid clients.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3392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52316" y="2339221"/>
            <a:ext cx="44092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Mitigating Weak Authentication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8052316" y="2865239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Strong Client Authentication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cryptographic keys instead of client secrets, rotate secrets regularly, and ensure credentials are securely stored, such as in a secure vault.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052316" y="4396145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Control and Monitoring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Implement strict access control measures and actively monitor access logs to detect and respond to unauthorized client access attempts.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052316" y="5927050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OAuth Best Practices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Follow OAuth security guidelines, including using PKCE (Proof Key for Code Exchange) for public clients and restricting access scopes to minimize exposure.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2871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Discovering and Leveraging Insecure Token Storage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7418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Improper Token Storage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Storing access or refresh tokens in plain text or without encryption can expose them to attackers, leading to unauthorized access.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0989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 Rotation &amp; Revocation Risks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Failing to rotate or revoke refresh tokens could allow attackers to maintain persistent access even if a token is compromised.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77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Best Practices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Tokens must be encrypted at rest, rotated regularly, and revoked promptly when sessions end or accounts are deactivated.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3549"/>
            <a:ext cx="1046440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Mitigating OAuth Risks: Best Practices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22627"/>
            <a:ext cx="1100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Strict Redirect URI Validation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Ensure all redirect URIs are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whitelisted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properly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sanitized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prevent hijacking. This minimizes the risk of redirect-based attacks.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27728"/>
            <a:ext cx="1100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Client Authentication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cryptographic keys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instead of client secrets when possible, rotate credentials regularly, and store them securely (e.g., using a secure vault).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828"/>
            <a:ext cx="1100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Authorization Grant Validation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Verify the integrity of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parameters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prevent CSRF attacks and validate token exchanges to ensure requests come from legitimate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37929"/>
            <a:ext cx="110032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Token Storage and Handling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encrypted storage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tokens, enforce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rotation and prompt revocation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when tokens are no longer needed, and avoid storing tokens in accessible client storage (e.g., in localStorage for JavaScript).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2358092" y="3047405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61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138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6749: The OAuth 2.0 Authorization Framework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— OAuth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Playground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80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authentication vulnerabilities | Web Security Academy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86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OAuth2 - OWASP Cheat Sheet Series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575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Agenda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43900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180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OAuth Works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46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Work Flows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3741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Play Ground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022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OAuth Vulnerabilities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88" y="550069"/>
            <a:ext cx="5501045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87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88" y="1637705"/>
            <a:ext cx="6223397" cy="54992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088" y="7361992"/>
            <a:ext cx="1323022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6239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19564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vs Authorization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043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466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27791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verifying the identity of a user, process, or device, often as a prerequisite to allowing access to resources in an information system</a:t>
            </a:r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3527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Authorization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3685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is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security process that determines a user or service's level of access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In technology, we use authorization to give users or services permission to access some data or perform a particular 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8930"/>
            <a:ext cx="884193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 vs Authorization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152180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(from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Greek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αὐθεντικός </a:t>
            </a:r>
            <a:pPr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authentikos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"real, genuine", from αὐθέντης </a:t>
            </a:r>
            <a:pPr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authentes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"author") is the act of proving an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assertion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such as the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identity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a computer system user. In contrast with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identification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 act of indicating a person or thing's identity, authentication is the process of verifying that identity.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 might involve validating personal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identity documents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verifying the authenticity of a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certificate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determining the age of an artifact by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 dating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or ensuring that a product or document is not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counterfeit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22184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authorisation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(see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spelling differences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is the function of specifying rights/privileges for accessing resources, which is related to general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security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security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to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(Identity and Access Management) in particular.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23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OK. What is OAuth?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78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is Open Authorization Protocol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965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is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Delegated Authorization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4587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(short for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authorization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is an open standard for access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delegation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commonly used as a way for internet users to grant websites or applications access to their information on other websites but without giving them the passwords.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mechanism is used by companies such as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Platforms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permit users to share information about their accounts with third-party applications or websites.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21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16724"/>
            <a:ext cx="1215854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do we need to share resources securely?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Resources like Users' First Name, Last Name, Email Address, Physical Address, photos, videos etc.,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2024-11-07T20:20:22Z</dcterms:created>
  <dcterms:modified xsi:type="dcterms:W3CDTF">2024-11-07T20:20:22Z</dcterms:modified>
</cp:coreProperties>
</file>